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257" r:id="rId2"/>
    <p:sldId id="275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6F41"/>
    <a:srgbClr val="3E663C"/>
    <a:srgbClr val="54895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5F6A8-CD77-4212-BF1D-272B2B4BDC7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0F6FC-F769-4535-84D0-A0B35ACAD3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3C0E9-C5F2-4DF8-A604-F9904043D6A0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358E7-E4C8-4119-A3A5-4893D64C87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3C0E9-C5F2-4DF8-A604-F9904043D6A0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358E7-E4C8-4119-A3A5-4893D64C8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3C0E9-C5F2-4DF8-A604-F9904043D6A0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358E7-E4C8-4119-A3A5-4893D64C8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3C0E9-C5F2-4DF8-A604-F9904043D6A0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358E7-E4C8-4119-A3A5-4893D64C8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3C0E9-C5F2-4DF8-A604-F9904043D6A0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358E7-E4C8-4119-A3A5-4893D64C874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3C0E9-C5F2-4DF8-A604-F9904043D6A0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358E7-E4C8-4119-A3A5-4893D64C8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3C0E9-C5F2-4DF8-A604-F9904043D6A0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358E7-E4C8-4119-A3A5-4893D64C8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3C0E9-C5F2-4DF8-A604-F9904043D6A0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358E7-E4C8-4119-A3A5-4893D64C8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3C0E9-C5F2-4DF8-A604-F9904043D6A0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358E7-E4C8-4119-A3A5-4893D64C874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3C0E9-C5F2-4DF8-A604-F9904043D6A0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358E7-E4C8-4119-A3A5-4893D64C8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3C0E9-C5F2-4DF8-A604-F9904043D6A0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358E7-E4C8-4119-A3A5-4893D64C87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C63C0E9-C5F2-4DF8-A604-F9904043D6A0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31358E7-E4C8-4119-A3A5-4893D64C874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785794"/>
            <a:ext cx="7406640" cy="33548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rgbClr val="436F41"/>
                </a:solidFill>
                <a:latin typeface="Arial Black" pitchFamily="34" charset="0"/>
                <a:cs typeface="Aharoni" pitchFamily="2" charset="-79"/>
              </a:rPr>
              <a:t>ОТЧЁТ </a:t>
            </a:r>
            <a:br>
              <a:rPr lang="ru-RU" dirty="0" smtClean="0">
                <a:solidFill>
                  <a:srgbClr val="436F41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2700" dirty="0" smtClean="0">
                <a:solidFill>
                  <a:srgbClr val="436F41"/>
                </a:solidFill>
                <a:latin typeface="Arial Black" pitchFamily="34" charset="0"/>
                <a:cs typeface="Aharoni" pitchFamily="2" charset="-79"/>
              </a:rPr>
              <a:t>первичной </a:t>
            </a:r>
            <a:r>
              <a:rPr lang="ru-RU" sz="2700" dirty="0" smtClean="0">
                <a:solidFill>
                  <a:srgbClr val="436F41"/>
                </a:solidFill>
                <a:latin typeface="Arial Black" pitchFamily="34" charset="0"/>
                <a:cs typeface="Aharoni" pitchFamily="2" charset="-79"/>
              </a:rPr>
              <a:t>профсоюзной организации</a:t>
            </a:r>
            <a:br>
              <a:rPr lang="ru-RU" sz="2700" dirty="0" smtClean="0">
                <a:solidFill>
                  <a:srgbClr val="436F41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2700" dirty="0" smtClean="0">
                <a:solidFill>
                  <a:srgbClr val="436F41"/>
                </a:solidFill>
                <a:latin typeface="Arial Black" pitchFamily="34" charset="0"/>
                <a:cs typeface="Aharoni" pitchFamily="2" charset="-79"/>
              </a:rPr>
              <a:t>ОБУЗ «Бюро судебно-медицинской экспертизы»</a:t>
            </a:r>
            <a:r>
              <a:rPr lang="ru-RU" dirty="0" smtClean="0">
                <a:solidFill>
                  <a:srgbClr val="436F41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dirty="0" smtClean="0">
                <a:solidFill>
                  <a:srgbClr val="436F41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dirty="0" smtClean="0">
                <a:solidFill>
                  <a:srgbClr val="436F41"/>
                </a:solidFill>
                <a:latin typeface="Arial Black" pitchFamily="34" charset="0"/>
                <a:cs typeface="Aharoni" pitchFamily="2" charset="-79"/>
              </a:rPr>
              <a:t>за </a:t>
            </a:r>
            <a:r>
              <a:rPr lang="ru-RU" dirty="0" smtClean="0">
                <a:solidFill>
                  <a:srgbClr val="436F41"/>
                </a:solidFill>
                <a:latin typeface="Arial Black" pitchFamily="34" charset="0"/>
                <a:cs typeface="Aharoni" pitchFamily="2" charset="-79"/>
              </a:rPr>
              <a:t>2022 год</a:t>
            </a:r>
            <a:endParaRPr lang="ru-RU" dirty="0">
              <a:solidFill>
                <a:srgbClr val="436F41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7360" y="4357694"/>
            <a:ext cx="7406640" cy="17526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Председатель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Балеевских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Т.Ю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effectLst/>
              </a:rPr>
              <a:t>Победа на региональном уровне в конкурсе 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</a:rPr>
              <a:t>«Лучший уполномоченный по охране труда»</a:t>
            </a:r>
            <a:endParaRPr lang="ru-RU" sz="2800" dirty="0">
              <a:solidFill>
                <a:srgbClr val="C00000"/>
              </a:solidFill>
              <a:effectLst/>
            </a:endParaRPr>
          </a:p>
        </p:txBody>
      </p:sp>
      <p:pic>
        <p:nvPicPr>
          <p:cNvPr id="5" name="Содержимое 4" descr="Награждение в обкоме УОТ 28.04.20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355458"/>
            <a:ext cx="3657600" cy="3001159"/>
          </a:xfrm>
        </p:spPr>
      </p:pic>
      <p:pic>
        <p:nvPicPr>
          <p:cNvPr id="6" name="Содержимое 5" descr="Все по ОТ 2022 КГМУ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76850" y="2484437"/>
            <a:ext cx="3657600" cy="2743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829576" cy="116205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Победа в конкурсе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«Лучший уполномоченный по охране труда»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ЗУБАРЕВОЙ Анастасии Викторовны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уровне Центрального Федерального Округа –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место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уровне РФ (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среди 82 регионов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место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-20221227-WA0003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90625" y="2248694"/>
            <a:ext cx="6686550" cy="37623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ОЗДОРОВЛЕНИЕ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ДЕТЕЙ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членов профсоюза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sz="1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ВСЕГО было заявлено 15 детей, и все получили путевки (!) – 100%</a:t>
            </a:r>
          </a:p>
          <a:p>
            <a:r>
              <a:rPr lang="ru-RU" sz="1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- в летнем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лагере «Березка» 14 детей членов профсоюза;</a:t>
            </a: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в летнем оздоровительном лагере «им. З. Космодемьянской»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1 ребёнок</a:t>
            </a: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8572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 сентябре</a:t>
            </a:r>
            <a:r>
              <a:rPr lang="ru-RU" dirty="0" smtClean="0"/>
              <a:t> </a:t>
            </a:r>
            <a:r>
              <a:rPr lang="ru-RU" dirty="0" smtClean="0"/>
              <a:t>организация участия нашей молодежи в спортивном фестивале «</a:t>
            </a:r>
            <a:r>
              <a:rPr lang="ru-RU" dirty="0" smtClean="0">
                <a:solidFill>
                  <a:srgbClr val="C00000"/>
                </a:solidFill>
              </a:rPr>
              <a:t>Юность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Мы на Юность-20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771684"/>
            <a:ext cx="6226210" cy="415283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2860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В ноябре проведение </a:t>
            </a:r>
            <a:r>
              <a:rPr lang="ru-RU" sz="3100" dirty="0" smtClean="0"/>
              <a:t>интеллектуально-развлекательного конкурса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rgbClr val="C00000"/>
                </a:solidFill>
              </a:rPr>
              <a:t>«</a:t>
            </a:r>
            <a:r>
              <a:rPr lang="ru-RU" sz="3100" dirty="0" smtClean="0">
                <a:solidFill>
                  <a:srgbClr val="C00000"/>
                </a:solidFill>
              </a:rPr>
              <a:t>Великолепная четверка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общ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0792" y="1447800"/>
            <a:ext cx="7247965" cy="4800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 конкурса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Команда «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РОЗОВЫЕ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РОЗЫ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Команда «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ДАРТОМАМА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Содержимое 6" descr="коман 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95162"/>
            <a:ext cx="4022725" cy="2664402"/>
          </a:xfrm>
        </p:spPr>
      </p:pic>
      <p:pic>
        <p:nvPicPr>
          <p:cNvPr id="9" name="Содержимое 8" descr="ком 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64075" y="1695162"/>
            <a:ext cx="4022725" cy="266440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 </a:t>
            </a:r>
            <a:r>
              <a:rPr lang="ru-RU" sz="2800" b="1" dirty="0" smtClean="0"/>
              <a:t>декабре</a:t>
            </a:r>
            <a:r>
              <a:rPr lang="ru-RU" sz="2800" dirty="0" smtClean="0"/>
              <a:t> финалисты </a:t>
            </a:r>
            <a:r>
              <a:rPr lang="ru-RU" sz="2800" dirty="0" smtClean="0"/>
              <a:t>марафона по охране труда, проводимого комитетом по труду и занятости населения Курской области «</a:t>
            </a:r>
            <a:r>
              <a:rPr lang="ru-RU" sz="2800" dirty="0" err="1" smtClean="0"/>
              <a:t>МыЗА!охрану</a:t>
            </a:r>
            <a:r>
              <a:rPr lang="ru-RU" sz="2800" dirty="0" smtClean="0"/>
              <a:t> </a:t>
            </a:r>
            <a:r>
              <a:rPr lang="ru-RU" sz="2800" dirty="0" err="1" smtClean="0"/>
              <a:t>труда#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4" name="Содержимое 3" descr="На сайт из ком по труд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4325" y="1447800"/>
            <a:ext cx="7200900" cy="48006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Приятным завершением года стало праздничное мероприятие, инициированное нашим молодежным советом </a:t>
            </a:r>
            <a:r>
              <a:rPr lang="ru-RU" sz="2800" dirty="0" smtClean="0">
                <a:solidFill>
                  <a:srgbClr val="C00000"/>
                </a:solidFill>
              </a:rPr>
              <a:t>«Тайный Санта (дед МОРОЗ)»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Тайный Сан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5972"/>
          <a:stretch>
            <a:fillRect/>
          </a:stretch>
        </p:blipFill>
        <p:spPr>
          <a:xfrm>
            <a:off x="1988062" y="2214554"/>
            <a:ext cx="6393426" cy="403384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5489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 за  внимание!!!</a:t>
            </a:r>
            <a:endParaRPr lang="ru-RU" dirty="0">
              <a:solidFill>
                <a:srgbClr val="5489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3385" y="1928803"/>
            <a:ext cx="5422780" cy="383859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E663C"/>
                </a:solidFill>
              </a:rPr>
              <a:t>ПРОФСОЮЗНОЕ  ЧЛЕНСТВО</a:t>
            </a:r>
            <a:endParaRPr lang="ru-RU" dirty="0">
              <a:solidFill>
                <a:srgbClr val="3E663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285992"/>
            <a:ext cx="7406640" cy="17526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Первичная профсоюзная организация ОБУЗ «Бюро </a:t>
            </a:r>
            <a:r>
              <a:rPr lang="ru-RU" sz="2400" dirty="0" err="1" smtClean="0"/>
              <a:t>СМЭ</a:t>
            </a:r>
            <a:r>
              <a:rPr lang="ru-RU" sz="2400" dirty="0" smtClean="0"/>
              <a:t>» на </a:t>
            </a:r>
            <a:r>
              <a:rPr lang="ru-RU" sz="2400" u="sng" dirty="0" smtClean="0"/>
              <a:t>30 января 2022 </a:t>
            </a:r>
            <a:r>
              <a:rPr lang="ru-RU" sz="2400" dirty="0" smtClean="0"/>
              <a:t>года </a:t>
            </a:r>
            <a:r>
              <a:rPr lang="ru-RU" sz="2400" dirty="0" smtClean="0"/>
              <a:t>насчитывала </a:t>
            </a:r>
            <a:r>
              <a:rPr lang="ru-RU" sz="2400" dirty="0" smtClean="0">
                <a:solidFill>
                  <a:srgbClr val="C00000"/>
                </a:solidFill>
              </a:rPr>
              <a:t>144 члена профсоюза</a:t>
            </a:r>
            <a:r>
              <a:rPr lang="ru-RU" sz="2400" dirty="0" smtClean="0"/>
              <a:t> из </a:t>
            </a:r>
            <a:r>
              <a:rPr lang="ru-RU" sz="2400" dirty="0" smtClean="0">
                <a:solidFill>
                  <a:srgbClr val="C00000"/>
                </a:solidFill>
              </a:rPr>
              <a:t>146 работающих</a:t>
            </a:r>
            <a:r>
              <a:rPr lang="ru-RU" sz="2400" dirty="0" smtClean="0"/>
              <a:t> (без учета совместителей), что составляет </a:t>
            </a:r>
            <a:r>
              <a:rPr lang="ru-RU" sz="2400" dirty="0" smtClean="0">
                <a:solidFill>
                  <a:srgbClr val="C00000"/>
                </a:solidFill>
              </a:rPr>
              <a:t>98,6</a:t>
            </a:r>
            <a:r>
              <a:rPr lang="ru-RU" sz="2400" dirty="0" smtClean="0"/>
              <a:t>%. В 2021 г. составило 96,4%. Таким образом, профсоюзное членство за 2022 год увеличилось на </a:t>
            </a:r>
            <a:r>
              <a:rPr lang="ru-RU" sz="2400" dirty="0" smtClean="0">
                <a:solidFill>
                  <a:srgbClr val="C00000"/>
                </a:solidFill>
              </a:rPr>
              <a:t>2</a:t>
            </a:r>
            <a:r>
              <a:rPr lang="ru-RU" sz="2400" dirty="0" smtClean="0"/>
              <a:t>%. Количество вновь принятых членов профсоюза в отчетном периоде составило 5 человек (3,4%), молодежи до 35 лет – 58 человек (40%). При этом в межрайонных отделениях, </a:t>
            </a:r>
            <a:r>
              <a:rPr lang="ru-RU" sz="2400" dirty="0" err="1" smtClean="0"/>
              <a:t>МКО</a:t>
            </a:r>
            <a:r>
              <a:rPr lang="ru-RU" sz="2400" dirty="0" smtClean="0"/>
              <a:t>, </a:t>
            </a:r>
            <a:r>
              <a:rPr lang="ru-RU" sz="2400" dirty="0" err="1" smtClean="0"/>
              <a:t>ОЖЛ</a:t>
            </a:r>
            <a:r>
              <a:rPr lang="ru-RU" sz="2400" dirty="0" smtClean="0"/>
              <a:t>, </a:t>
            </a:r>
            <a:r>
              <a:rPr lang="ru-RU" sz="2400" dirty="0" err="1" smtClean="0"/>
              <a:t>ФЭО</a:t>
            </a:r>
            <a:r>
              <a:rPr lang="ru-RU" sz="2400" dirty="0" smtClean="0"/>
              <a:t>, администрации сохраняется </a:t>
            </a:r>
            <a:r>
              <a:rPr lang="ru-RU" sz="2400" dirty="0" smtClean="0">
                <a:solidFill>
                  <a:srgbClr val="C00000"/>
                </a:solidFill>
              </a:rPr>
              <a:t>100%</a:t>
            </a:r>
            <a:r>
              <a:rPr lang="ru-RU" sz="2400" dirty="0" smtClean="0"/>
              <a:t> профсоюзное членство! 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На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заседаниях профсоюзного комитета рассматривались следующие актуальные вопросы:</a:t>
            </a:r>
            <a:endParaRPr lang="ru-RU" sz="2400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357298"/>
            <a:ext cx="7498080" cy="48006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своевременность реализации возвратный средств из фонда социального страхования (</a:t>
            </a:r>
            <a:r>
              <a:rPr lang="ru-RU" dirty="0" err="1" smtClean="0"/>
              <a:t>ФСС</a:t>
            </a:r>
            <a:r>
              <a:rPr lang="ru-RU" dirty="0" smtClean="0"/>
              <a:t>). </a:t>
            </a:r>
          </a:p>
          <a:p>
            <a:pPr lvl="0"/>
            <a:r>
              <a:rPr lang="ru-RU" dirty="0" smtClean="0"/>
              <a:t> </a:t>
            </a:r>
            <a:r>
              <a:rPr lang="ru-RU" dirty="0" smtClean="0"/>
              <a:t>вопросы охраны труда.</a:t>
            </a:r>
          </a:p>
          <a:p>
            <a:pPr lvl="0"/>
            <a:r>
              <a:rPr lang="ru-RU" dirty="0" smtClean="0"/>
              <a:t>участие </a:t>
            </a:r>
            <a:r>
              <a:rPr lang="ru-RU" dirty="0" smtClean="0"/>
              <a:t>в различных конкурсах и мероприятиях, повышающих </a:t>
            </a:r>
            <a:r>
              <a:rPr lang="ru-RU" dirty="0" smtClean="0"/>
              <a:t>имидж учреждения: </a:t>
            </a:r>
            <a:r>
              <a:rPr lang="ru-RU" dirty="0" smtClean="0"/>
              <a:t>проводимых на регионарном уровне, уровне </a:t>
            </a:r>
            <a:r>
              <a:rPr lang="ru-RU" dirty="0" err="1" smtClean="0"/>
              <a:t>ЦФО</a:t>
            </a:r>
            <a:r>
              <a:rPr lang="ru-RU" dirty="0" smtClean="0"/>
              <a:t> и РФ («Лучший уполномоченный по охране труда»), на регионарном уровне «Лучший коллективный договор», «</a:t>
            </a:r>
            <a:r>
              <a:rPr lang="ru-RU" dirty="0" err="1" smtClean="0"/>
              <a:t>МыЗА!охрану</a:t>
            </a:r>
            <a:r>
              <a:rPr lang="ru-RU" dirty="0" smtClean="0"/>
              <a:t> </a:t>
            </a:r>
            <a:r>
              <a:rPr lang="ru-RU" dirty="0" err="1" smtClean="0"/>
              <a:t>труда#</a:t>
            </a:r>
            <a:r>
              <a:rPr lang="ru-RU" dirty="0" smtClean="0"/>
              <a:t>», «Социальная активность нашей молодежи» и «Профессиональное мастерство» молодежи</a:t>
            </a:r>
            <a:r>
              <a:rPr lang="ru-RU" dirty="0" smtClean="0"/>
              <a:t>. </a:t>
            </a:r>
            <a:endParaRPr lang="ru-RU" dirty="0" smtClean="0"/>
          </a:p>
          <a:p>
            <a:pPr lvl="0"/>
            <a:r>
              <a:rPr lang="ru-RU" dirty="0" smtClean="0"/>
              <a:t> </a:t>
            </a:r>
            <a:r>
              <a:rPr lang="ru-RU" dirty="0" smtClean="0"/>
              <a:t>вопросы оказания первой медицинской помощи работниками наших отделений.</a:t>
            </a:r>
          </a:p>
          <a:p>
            <a:pPr lvl="0"/>
            <a:r>
              <a:rPr lang="ru-RU" dirty="0" smtClean="0"/>
              <a:t>укомплектованность </a:t>
            </a:r>
            <a:r>
              <a:rPr lang="ru-RU" dirty="0" smtClean="0"/>
              <a:t>аптечек необходимыми часто востребованными лекарственными средствами. </a:t>
            </a:r>
          </a:p>
          <a:p>
            <a:pPr lvl="0"/>
            <a:r>
              <a:rPr lang="ru-RU" dirty="0" smtClean="0"/>
              <a:t>здоровье </a:t>
            </a:r>
            <a:r>
              <a:rPr lang="ru-RU" dirty="0" smtClean="0"/>
              <a:t>работников.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На заседаниях профсоюзного комитета рассматривались следующие актуальные вопросы: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6400" dirty="0" smtClean="0"/>
              <a:t>проведение проверок делопроизводства учреждения, направленных на защиту социально-экономических интересов членов профсоюза (например, своевременность предоставления отпусков за работу во вредных условиях труда, по выполнению гарантий за работу во вредных условиях труда, правильность оформления </a:t>
            </a:r>
            <a:r>
              <a:rPr lang="ru-RU" sz="6400" dirty="0" err="1" smtClean="0"/>
              <a:t>перевода\перемещения</a:t>
            </a:r>
            <a:r>
              <a:rPr lang="ru-RU" sz="6400" dirty="0" smtClean="0"/>
              <a:t> </a:t>
            </a:r>
            <a:r>
              <a:rPr lang="ru-RU" sz="6400" dirty="0" err="1" smtClean="0"/>
              <a:t>работников\</a:t>
            </a:r>
            <a:r>
              <a:rPr lang="ru-RU" sz="6400" dirty="0" smtClean="0"/>
              <a:t>;</a:t>
            </a:r>
          </a:p>
          <a:p>
            <a:r>
              <a:rPr lang="ru-RU" sz="6400" dirty="0" smtClean="0"/>
              <a:t>награждение </a:t>
            </a:r>
            <a:r>
              <a:rPr lang="ru-RU" sz="6400" dirty="0" smtClean="0"/>
              <a:t>членов профсоюза грамотами за активную профсоюзную работу (грамотами от Областного комитета работников </a:t>
            </a:r>
            <a:r>
              <a:rPr lang="ru-RU" sz="6400" dirty="0" smtClean="0"/>
              <a:t>здравоохранения, ЦК РФ </a:t>
            </a:r>
            <a:r>
              <a:rPr lang="ru-RU" sz="6400" dirty="0" smtClean="0"/>
              <a:t>и от нашей первичной профсоюзной организации).</a:t>
            </a:r>
          </a:p>
          <a:p>
            <a:r>
              <a:rPr lang="ru-RU" sz="6400" dirty="0" smtClean="0"/>
              <a:t>оздоровление </a:t>
            </a:r>
            <a:r>
              <a:rPr lang="ru-RU" sz="6400" dirty="0" smtClean="0"/>
              <a:t>детей членов профсоюза в загородных летних лагерях.  </a:t>
            </a:r>
          </a:p>
          <a:p>
            <a:r>
              <a:rPr lang="ru-RU" sz="6400" dirty="0" smtClean="0"/>
              <a:t>участие </a:t>
            </a:r>
            <a:r>
              <a:rPr lang="ru-RU" sz="6400" dirty="0" smtClean="0"/>
              <a:t>в составе комиссии по распределению выплат стимулирующего характера. </a:t>
            </a:r>
          </a:p>
          <a:p>
            <a:r>
              <a:rPr lang="ru-RU" sz="6400" dirty="0" err="1" smtClean="0"/>
              <a:t>ходатайствование</a:t>
            </a:r>
            <a:r>
              <a:rPr lang="ru-RU" sz="6400" dirty="0" smtClean="0"/>
              <a:t> </a:t>
            </a:r>
            <a:r>
              <a:rPr lang="ru-RU" sz="6400" dirty="0" smtClean="0"/>
              <a:t>перед начальником бюро о поощрении работников, участвующих в общественной жизни учреждения, приносящих пользу учреждению и повышающих её имидж. </a:t>
            </a:r>
          </a:p>
          <a:p>
            <a:r>
              <a:rPr lang="ru-RU" sz="6400" dirty="0" smtClean="0"/>
              <a:t>чествование </a:t>
            </a:r>
            <a:r>
              <a:rPr lang="ru-RU" sz="6400" dirty="0" smtClean="0"/>
              <a:t>юбиляров по годам и стажу.;</a:t>
            </a:r>
          </a:p>
          <a:p>
            <a:r>
              <a:rPr lang="ru-RU" sz="6400" dirty="0" smtClean="0"/>
              <a:t>приобретение </a:t>
            </a:r>
            <a:r>
              <a:rPr lang="ru-RU" sz="6400" dirty="0" smtClean="0"/>
              <a:t>памятных подарков структурным отделениям (ко дню медицинского работника, к 23-февраля и 8-марта.</a:t>
            </a:r>
          </a:p>
          <a:p>
            <a:r>
              <a:rPr lang="ru-RU" sz="6400" dirty="0" smtClean="0"/>
              <a:t>выдача </a:t>
            </a:r>
            <a:r>
              <a:rPr lang="ru-RU" sz="6400" dirty="0" smtClean="0"/>
              <a:t>материальной помощи и единовременных выплат в различных жизненных мероприятиях.</a:t>
            </a:r>
          </a:p>
          <a:p>
            <a:r>
              <a:rPr lang="ru-RU" sz="6400" dirty="0" smtClean="0"/>
              <a:t>согласование </a:t>
            </a:r>
            <a:r>
              <a:rPr lang="ru-RU" sz="6400" dirty="0" smtClean="0"/>
              <a:t>графиков отпусков и проч.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ПРОФСОЮЗНЫЕ </a:t>
            </a:r>
            <a:b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ДОХОДЫ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  И     ТРАТЫ</a:t>
            </a:r>
            <a:endParaRPr lang="ru-RU" sz="3600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отчетном периоде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валовый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доход ПОП составил 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348 738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рублей, из них потрачено: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материальную помощь и единовременные выплаты –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80 000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переболевшим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-19-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25 000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рублей,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культурно-массовую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организационную работу –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103 574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спортивные мероприятия –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19 381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покупка новогодних подарков, подарков по отделениям, проведение конкурсов и участие в мероприятиях –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145 448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рамках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социального партнерства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между администрацией и ПОП, представляющей интересы всех работников, заключен Коллективный договор, имеющий пункты, улучшающие положение работников по сравнению с действующим </a:t>
            </a:r>
            <a:r>
              <a:rPr lang="ru-RU" sz="1800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РФ. Настоящий коллективный договор действует до 24 апреля </a:t>
            </a:r>
            <a:r>
              <a:rPr lang="ru-RU" sz="1800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2024г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400" dirty="0" smtClean="0">
                <a:solidFill>
                  <a:srgbClr val="C00000"/>
                </a:solidFill>
              </a:rPr>
              <a:t>За период 2021-2022 годы были внесены изменения и дополнения:</a:t>
            </a:r>
          </a:p>
          <a:p>
            <a:r>
              <a:rPr lang="ru-RU" sz="3400" b="1" dirty="0" smtClean="0"/>
              <a:t>- уполномоченным по охране труда в структурных подразделениях – 1 день в год;</a:t>
            </a:r>
            <a:endParaRPr lang="ru-RU" sz="3400" dirty="0" smtClean="0"/>
          </a:p>
          <a:p>
            <a:r>
              <a:rPr lang="ru-RU" sz="3400" dirty="0" smtClean="0"/>
              <a:t>     - </a:t>
            </a:r>
            <a:r>
              <a:rPr lang="ru-RU" sz="3400" b="1" dirty="0" smtClean="0"/>
              <a:t>при прохождении диспансеризации - 1 рабочий день</a:t>
            </a:r>
            <a:r>
              <a:rPr lang="ru-RU" sz="3400" dirty="0" smtClean="0"/>
              <a:t> один раз в три года для всех </a:t>
            </a:r>
            <a:r>
              <a:rPr lang="ru-RU" sz="3400" u="sng" dirty="0" smtClean="0"/>
              <a:t>работников, не достигших </a:t>
            </a:r>
            <a:r>
              <a:rPr lang="ru-RU" sz="3400" u="sng" dirty="0" err="1" smtClean="0"/>
              <a:t>предпенсионного</a:t>
            </a:r>
            <a:r>
              <a:rPr lang="ru-RU" sz="3400" u="sng" dirty="0" smtClean="0"/>
              <a:t> и пенсионного возраста </a:t>
            </a:r>
            <a:r>
              <a:rPr lang="ru-RU" sz="3400" dirty="0" smtClean="0"/>
              <a:t>(т.е. лиц, не вышедших на пенсию по старости (в том числе досрочно) в течение пяти лет до её назначения и пенсионеров);</a:t>
            </a:r>
          </a:p>
          <a:p>
            <a:r>
              <a:rPr lang="ru-RU" sz="3400" dirty="0" smtClean="0"/>
              <a:t>-  </a:t>
            </a:r>
            <a:r>
              <a:rPr lang="ru-RU" sz="3400" b="1" dirty="0" smtClean="0"/>
              <a:t>при прохождении диспансеризации - 2 рабочих дня</a:t>
            </a:r>
            <a:r>
              <a:rPr lang="ru-RU" sz="3400" dirty="0" smtClean="0"/>
              <a:t> один раз в три года для </a:t>
            </a:r>
            <a:r>
              <a:rPr lang="ru-RU" sz="3400" u="sng" dirty="0" smtClean="0"/>
              <a:t>работников, </a:t>
            </a:r>
            <a:r>
              <a:rPr lang="ru-RU" sz="3400" u="sng" dirty="0" err="1" smtClean="0"/>
              <a:t>предпенсионного</a:t>
            </a:r>
            <a:r>
              <a:rPr lang="ru-RU" sz="3400" u="sng" dirty="0" smtClean="0"/>
              <a:t> </a:t>
            </a:r>
            <a:r>
              <a:rPr lang="ru-RU" sz="3400" u="sng" dirty="0" smtClean="0"/>
              <a:t>возраста</a:t>
            </a:r>
            <a:r>
              <a:rPr lang="ru-RU" sz="3400" dirty="0" smtClean="0"/>
              <a:t>.</a:t>
            </a:r>
            <a:endParaRPr lang="ru-RU" sz="3400" dirty="0" smtClean="0"/>
          </a:p>
          <a:p>
            <a:r>
              <a:rPr lang="ru-RU" sz="3400" b="1" dirty="0" smtClean="0"/>
              <a:t>- работникам, проходящим </a:t>
            </a:r>
            <a:r>
              <a:rPr lang="ru-RU" sz="3400" b="1" dirty="0" err="1" smtClean="0"/>
              <a:t>вакцинацию\ревакцинацию</a:t>
            </a:r>
            <a:r>
              <a:rPr lang="ru-RU" sz="3400" b="1" dirty="0" smtClean="0"/>
              <a:t> против </a:t>
            </a:r>
            <a:r>
              <a:rPr lang="ru-RU" sz="3400" b="1" dirty="0" err="1" smtClean="0"/>
              <a:t>коронавирусной</a:t>
            </a:r>
            <a:r>
              <a:rPr lang="ru-RU" sz="3400" b="1" dirty="0" smtClean="0"/>
              <a:t> инфекции (</a:t>
            </a:r>
            <a:r>
              <a:rPr lang="ru-RU" sz="3400" b="1" dirty="0" err="1" smtClean="0"/>
              <a:t>COVID-19</a:t>
            </a:r>
            <a:r>
              <a:rPr lang="ru-RU" sz="3400" b="1" dirty="0" smtClean="0"/>
              <a:t>), предоставлять 2 (два) дня: в день </a:t>
            </a:r>
            <a:r>
              <a:rPr lang="ru-RU" sz="3400" b="1" dirty="0" err="1" smtClean="0"/>
              <a:t>вакцинации\ревакцинации</a:t>
            </a:r>
            <a:r>
              <a:rPr lang="ru-RU" sz="3400" b="1" dirty="0" smtClean="0"/>
              <a:t> и следующий за ним при предоставлении подтверждающего документа о </a:t>
            </a:r>
            <a:r>
              <a:rPr lang="ru-RU" sz="3400" b="1" dirty="0" err="1" smtClean="0"/>
              <a:t>вакцинации\ревакцинации</a:t>
            </a:r>
            <a:r>
              <a:rPr lang="ru-RU" sz="3400" dirty="0" smtClean="0"/>
              <a:t>»</a:t>
            </a:r>
          </a:p>
          <a:p>
            <a:r>
              <a:rPr lang="ru-RU" sz="3400" dirty="0" smtClean="0"/>
              <a:t>Относительно графика работы </a:t>
            </a:r>
            <a:r>
              <a:rPr lang="ru-RU" sz="3400" dirty="0" err="1" smtClean="0"/>
              <a:t>СХО</a:t>
            </a:r>
            <a:r>
              <a:rPr lang="ru-RU" sz="3400" dirty="0" smtClean="0"/>
              <a:t> и </a:t>
            </a:r>
            <a:r>
              <a:rPr lang="ru-RU" sz="3400" dirty="0" err="1" smtClean="0"/>
              <a:t>СБО</a:t>
            </a:r>
            <a:r>
              <a:rPr lang="ru-RU" sz="3400" dirty="0" smtClean="0"/>
              <a:t> – до 16 часов</a:t>
            </a:r>
            <a:endParaRPr lang="ru-RU" sz="3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57148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effectLst/>
              </a:rPr>
              <a:t>Наше учреждение в отчетном периоде (</a:t>
            </a:r>
            <a:r>
              <a:rPr lang="ru-RU" sz="2000" dirty="0" err="1" smtClean="0">
                <a:effectLst/>
              </a:rPr>
              <a:t>2022г</a:t>
            </a:r>
            <a:r>
              <a:rPr lang="ru-RU" sz="2000" dirty="0" smtClean="0">
                <a:effectLst/>
              </a:rPr>
              <a:t>.) принимало участие в </a:t>
            </a:r>
            <a:r>
              <a:rPr lang="ru-RU" sz="2000" dirty="0" smtClean="0">
                <a:solidFill>
                  <a:srgbClr val="C00000"/>
                </a:solidFill>
                <a:effectLst/>
              </a:rPr>
              <a:t>конкурсе «Лучший коллективный договор</a:t>
            </a:r>
            <a:r>
              <a:rPr lang="ru-RU" sz="2000" dirty="0" smtClean="0">
                <a:effectLst/>
              </a:rPr>
              <a:t>»,  который проводился и Обкомом профсоюза работников здравоохранения, и Федерацией Отраслевых Профсоюзов Курской области. Наш КД занял первое место среди бюджетных организаций с численностью 100-300 человек, грамота и награды были вручены на собрании всех отраслевых профессиональных союзов с представителями администрации Курской </a:t>
            </a:r>
            <a:r>
              <a:rPr lang="ru-RU" sz="2000" dirty="0" smtClean="0"/>
              <a:t>области.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8" name="Содержимое 7" descr="Нагр в обкоме с Охотник КД 20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293810" y="3071810"/>
            <a:ext cx="4362456" cy="2908304"/>
          </a:xfrm>
        </p:spPr>
      </p:pic>
      <p:pic>
        <p:nvPicPr>
          <p:cNvPr id="5" name="Содержимое 4" descr="167585300009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86446" y="2487624"/>
            <a:ext cx="3057508" cy="407667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7148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u="sng" dirty="0" smtClean="0">
                <a:solidFill>
                  <a:srgbClr val="C00000"/>
                </a:solidFill>
                <a:effectLst/>
              </a:rPr>
              <a:t>По охране труда</a:t>
            </a:r>
            <a:r>
              <a:rPr lang="ru-RU" sz="3200" dirty="0" smtClean="0">
                <a:solidFill>
                  <a:srgbClr val="C00000"/>
                </a:solidFill>
                <a:effectLst/>
              </a:rPr>
              <a:t>: </a:t>
            </a:r>
            <a:br>
              <a:rPr lang="ru-RU" sz="3200" dirty="0" smtClean="0">
                <a:solidFill>
                  <a:srgbClr val="C00000"/>
                </a:solidFill>
                <a:effectLst/>
              </a:rPr>
            </a:br>
            <a:r>
              <a:rPr lang="ru-RU" sz="3200" dirty="0" smtClean="0"/>
              <a:t> Финансирование в 2022 работодателем мероприятий по охране труда всего (руб.) </a:t>
            </a:r>
            <a:r>
              <a:rPr lang="ru-RU" sz="3200" b="1" u="sng" dirty="0" smtClean="0">
                <a:solidFill>
                  <a:srgbClr val="C00000"/>
                </a:solidFill>
              </a:rPr>
              <a:t>1 736 859,37</a:t>
            </a:r>
            <a:r>
              <a:rPr lang="ru-RU" sz="3200" u="sng" dirty="0" smtClean="0">
                <a:solidFill>
                  <a:srgbClr val="C00000"/>
                </a:solidFill>
              </a:rPr>
              <a:t> </a:t>
            </a:r>
            <a:r>
              <a:rPr lang="ru-RU" sz="3200" u="sng" dirty="0" smtClean="0"/>
              <a:t>рублей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928802"/>
            <a:ext cx="7498080" cy="4800600"/>
          </a:xfrm>
        </p:spPr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sz="2600" dirty="0" smtClean="0"/>
              <a:t>приобретение СИЗ   -  </a:t>
            </a:r>
            <a:r>
              <a:rPr lang="ru-RU" sz="2600" dirty="0" smtClean="0">
                <a:solidFill>
                  <a:srgbClr val="C00000"/>
                </a:solidFill>
              </a:rPr>
              <a:t>65 789,31 </a:t>
            </a:r>
            <a:r>
              <a:rPr lang="ru-RU" sz="2600" dirty="0" smtClean="0"/>
              <a:t>рублей, </a:t>
            </a:r>
          </a:p>
          <a:p>
            <a:r>
              <a:rPr lang="ru-RU" sz="2600" dirty="0" smtClean="0"/>
              <a:t>- компенсации за молоко    -   </a:t>
            </a:r>
            <a:r>
              <a:rPr lang="ru-RU" sz="2600" dirty="0" smtClean="0">
                <a:solidFill>
                  <a:srgbClr val="C00000"/>
                </a:solidFill>
              </a:rPr>
              <a:t>606 </a:t>
            </a:r>
            <a:r>
              <a:rPr lang="ru-RU" sz="2600" dirty="0" err="1" smtClean="0">
                <a:solidFill>
                  <a:srgbClr val="C00000"/>
                </a:solidFill>
              </a:rPr>
              <a:t>413,13</a:t>
            </a:r>
            <a:r>
              <a:rPr lang="ru-RU" sz="2600" dirty="0" err="1" smtClean="0"/>
              <a:t>рублей</a:t>
            </a:r>
            <a:r>
              <a:rPr lang="ru-RU" sz="2600" dirty="0" smtClean="0"/>
              <a:t> (пересмотр выплаты происходит 2 раза в год и закономерно увеличивается), </a:t>
            </a:r>
          </a:p>
          <a:p>
            <a:r>
              <a:rPr lang="ru-RU" sz="2600" dirty="0" smtClean="0"/>
              <a:t>- обучение по охране труда    -  </a:t>
            </a:r>
            <a:r>
              <a:rPr lang="ru-RU" sz="2600" dirty="0" smtClean="0">
                <a:solidFill>
                  <a:srgbClr val="C00000"/>
                </a:solidFill>
              </a:rPr>
              <a:t>2400</a:t>
            </a:r>
            <a:r>
              <a:rPr lang="ru-RU" sz="2600" dirty="0" smtClean="0"/>
              <a:t>,00 рублей</a:t>
            </a:r>
            <a:endParaRPr lang="ru-RU" sz="2600" dirty="0" smtClean="0"/>
          </a:p>
          <a:p>
            <a:r>
              <a:rPr lang="ru-RU" sz="2600" dirty="0" smtClean="0"/>
              <a:t>возмещены </a:t>
            </a:r>
            <a:r>
              <a:rPr lang="ru-RU" sz="2600" dirty="0" smtClean="0"/>
              <a:t>средства из </a:t>
            </a:r>
            <a:r>
              <a:rPr lang="ru-RU" sz="2600" dirty="0" err="1" smtClean="0"/>
              <a:t>ФСС</a:t>
            </a:r>
            <a:r>
              <a:rPr lang="ru-RU" sz="2600" dirty="0" smtClean="0"/>
              <a:t> (</a:t>
            </a:r>
            <a:r>
              <a:rPr lang="ru-RU" sz="2600" b="1" dirty="0" smtClean="0">
                <a:solidFill>
                  <a:srgbClr val="C00000"/>
                </a:solidFill>
              </a:rPr>
              <a:t>29 </a:t>
            </a:r>
            <a:r>
              <a:rPr lang="ru-RU" sz="2600" b="1" dirty="0" err="1" smtClean="0">
                <a:solidFill>
                  <a:srgbClr val="C00000"/>
                </a:solidFill>
              </a:rPr>
              <a:t>854</a:t>
            </a:r>
            <a:r>
              <a:rPr lang="ru-RU" sz="2600" dirty="0" err="1" smtClean="0"/>
              <a:t>руб</a:t>
            </a:r>
            <a:r>
              <a:rPr lang="ru-RU" sz="2600" dirty="0" smtClean="0"/>
              <a:t>) и направлены на проведение </a:t>
            </a:r>
            <a:r>
              <a:rPr lang="ru-RU" sz="2600" dirty="0" err="1" smtClean="0"/>
              <a:t>СОУТ</a:t>
            </a:r>
            <a:r>
              <a:rPr lang="ru-RU" sz="2600" dirty="0" smtClean="0"/>
              <a:t>.</a:t>
            </a:r>
            <a:r>
              <a:rPr lang="ru-RU" sz="2600" b="1" dirty="0" smtClean="0"/>
              <a:t> </a:t>
            </a:r>
            <a:r>
              <a:rPr lang="ru-RU" sz="2600" dirty="0" smtClean="0"/>
              <a:t>рублей  - </a:t>
            </a:r>
            <a:r>
              <a:rPr lang="ru-RU" sz="2600" dirty="0" smtClean="0">
                <a:solidFill>
                  <a:srgbClr val="C00000"/>
                </a:solidFill>
              </a:rPr>
              <a:t>10 </a:t>
            </a:r>
            <a:r>
              <a:rPr lang="ru-RU" sz="2600" dirty="0" smtClean="0">
                <a:solidFill>
                  <a:srgbClr val="C00000"/>
                </a:solidFill>
              </a:rPr>
              <a:t>000 </a:t>
            </a:r>
            <a:r>
              <a:rPr lang="ru-RU" sz="2600" dirty="0" smtClean="0"/>
              <a:t>рублей  </a:t>
            </a:r>
            <a:r>
              <a:rPr lang="ru-RU" sz="2600" dirty="0" smtClean="0"/>
              <a:t>и    </a:t>
            </a:r>
            <a:r>
              <a:rPr lang="ru-RU" sz="2600" dirty="0" smtClean="0">
                <a:solidFill>
                  <a:srgbClr val="C00000"/>
                </a:solidFill>
              </a:rPr>
              <a:t>19 854 </a:t>
            </a:r>
            <a:r>
              <a:rPr lang="ru-RU" sz="2600" dirty="0" smtClean="0"/>
              <a:t>рублей  на приобретение  СИЗ.</a:t>
            </a:r>
            <a:endParaRPr lang="ru-RU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effectLst/>
              </a:rPr>
              <a:t>Проведение конкурса в учреждении </a:t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«Лучший уполномоченный по охране труда»</a:t>
            </a:r>
            <a:endParaRPr lang="ru-RU" sz="3200" dirty="0">
              <a:effectLst/>
            </a:endParaRPr>
          </a:p>
        </p:txBody>
      </p:sp>
      <p:pic>
        <p:nvPicPr>
          <p:cNvPr id="5" name="Содержимое 4" descr="Награждение 2м - Воросова Н.А.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52129" y="1524000"/>
            <a:ext cx="2623542" cy="4664075"/>
          </a:xfrm>
        </p:spPr>
      </p:pic>
      <p:pic>
        <p:nvPicPr>
          <p:cNvPr id="6" name="Содержимое 5" descr="Награждение 3м - Горячих Е.В.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93879" y="1524000"/>
            <a:ext cx="2623542" cy="46640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217</TotalTime>
  <Words>791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     ОТЧЁТ  первичной профсоюзной организации ОБУЗ «Бюро судебно-медицинской экспертизы» за 2022 год</vt:lpstr>
      <vt:lpstr>ПРОФСОЮЗНОЕ  ЧЛЕНСТВО</vt:lpstr>
      <vt:lpstr>На заседаниях профсоюзного комитета рассматривались следующие актуальные вопросы:</vt:lpstr>
      <vt:lpstr>На заседаниях профсоюзного комитета рассматривались следующие актуальные вопросы:</vt:lpstr>
      <vt:lpstr>ПРОФСОЮЗНЫЕ  ДОХОДЫ    И     ТРАТЫ</vt:lpstr>
      <vt:lpstr>В рамках социального партнерства между администрацией и ПОП, представляющей интересы всех работников, заключен Коллективный договор, имеющий пункты, улучшающие положение работников по сравнению с действующим ТК РФ. Настоящий коллективный договор действует до 24 апреля 2024г.  </vt:lpstr>
      <vt:lpstr>Наше учреждение в отчетном периоде (2022г.) принимало участие в конкурсе «Лучший коллективный договор»,  который проводился и Обкомом профсоюза работников здравоохранения, и Федерацией Отраслевых Профсоюзов Курской области. Наш КД занял первое место среди бюджетных организаций с численностью 100-300 человек, грамота и награды были вручены на собрании всех отраслевых профессиональных союзов с представителями администрации Курской области.  </vt:lpstr>
      <vt:lpstr>По охране труда:   Финансирование в 2022 работодателем мероприятий по охране труда всего (руб.) 1 736 859,37 рублей </vt:lpstr>
      <vt:lpstr>Проведение конкурса в учреждении  «Лучший уполномоченный по охране труда»</vt:lpstr>
      <vt:lpstr>Победа на региональном уровне в конкурсе  «Лучший уполномоченный по охране труда»</vt:lpstr>
      <vt:lpstr>Победа в конкурсе  «Лучший уполномоченный по охране труда» ЗУБАРЕВОЙ Анастасии Викторовны  на уровне Центрального Федерального Округа – 1 место На уровне РФ (среди 82 регионов) – 3 место </vt:lpstr>
      <vt:lpstr>ОЗДОРОВЛЕНИЕ  ДЕТЕЙ членов профсоюза</vt:lpstr>
      <vt:lpstr>В сентябре организация участия нашей молодежи в спортивном фестивале «Юность»</vt:lpstr>
      <vt:lpstr>В ноябре проведение интеллектуально-развлекательного конкурса  «Великолепная четверка» </vt:lpstr>
      <vt:lpstr>Участники  конкурса</vt:lpstr>
      <vt:lpstr>В декабре финалисты марафона по охране труда, проводимого комитетом по труду и занятости населения Курской области «МыЗА!охрану труда#»</vt:lpstr>
      <vt:lpstr>Приятным завершением года стало праздничное мероприятие, инициированное нашим молодежным советом «Тайный Санта (дед МОРОЗ)»</vt:lpstr>
      <vt:lpstr>Спасибо  за  внимание!!!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2023-02-08T09:26:42Z</dcterms:created>
  <dcterms:modified xsi:type="dcterms:W3CDTF">2023-02-08T13:04:17Z</dcterms:modified>
</cp:coreProperties>
</file>